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70700" cy="100060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4" clrIdx="0">
    <p:extLst>
      <p:ext uri="{19B8F6BF-5375-455C-9EA6-DF929625EA0E}">
        <p15:presenceInfo xmlns:p15="http://schemas.microsoft.com/office/powerpoint/2012/main" userId="S-1-5-21-1250619057-357794088-2486035735-109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02" autoAdjust="0"/>
  </p:normalViewPr>
  <p:slideViewPr>
    <p:cSldViewPr snapToGrid="0" snapToObjects="1">
      <p:cViewPr varScale="1">
        <p:scale>
          <a:sx n="59" d="100"/>
          <a:sy n="59" d="100"/>
        </p:scale>
        <p:origin x="214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7303" cy="502038"/>
          </a:xfrm>
          <a:prstGeom prst="rect">
            <a:avLst/>
          </a:prstGeom>
        </p:spPr>
        <p:txBody>
          <a:bodyPr vert="horz" lIns="96433" tIns="48216" rIns="96433" bIns="48216" rtlCol="0"/>
          <a:lstStyle>
            <a:lvl1pPr algn="l">
              <a:defRPr sz="1300"/>
            </a:lvl1pPr>
          </a:lstStyle>
          <a:p>
            <a:endParaRPr lang="en-GB"/>
          </a:p>
        </p:txBody>
      </p:sp>
      <p:sp>
        <p:nvSpPr>
          <p:cNvPr id="3" name="Date Placeholder 2"/>
          <p:cNvSpPr>
            <a:spLocks noGrp="1"/>
          </p:cNvSpPr>
          <p:nvPr>
            <p:ph type="dt" idx="1"/>
          </p:nvPr>
        </p:nvSpPr>
        <p:spPr>
          <a:xfrm>
            <a:off x="3891807" y="0"/>
            <a:ext cx="2977303" cy="502038"/>
          </a:xfrm>
          <a:prstGeom prst="rect">
            <a:avLst/>
          </a:prstGeom>
        </p:spPr>
        <p:txBody>
          <a:bodyPr vert="horz" lIns="96433" tIns="48216" rIns="96433" bIns="48216" rtlCol="0"/>
          <a:lstStyle>
            <a:lvl1pPr algn="r">
              <a:defRPr sz="1300"/>
            </a:lvl1pPr>
          </a:lstStyle>
          <a:p>
            <a:fld id="{84BE3ED5-CF03-43F2-AECA-A12AFFC072D2}" type="datetimeFigureOut">
              <a:rPr lang="en-GB" smtClean="0"/>
              <a:t>27/08/2023</a:t>
            </a:fld>
            <a:endParaRPr lang="en-GB"/>
          </a:p>
        </p:txBody>
      </p:sp>
      <p:sp>
        <p:nvSpPr>
          <p:cNvPr id="4" name="Slide Image Placeholder 3"/>
          <p:cNvSpPr>
            <a:spLocks noGrp="1" noRot="1" noChangeAspect="1"/>
          </p:cNvSpPr>
          <p:nvPr>
            <p:ph type="sldImg" idx="2"/>
          </p:nvPr>
        </p:nvSpPr>
        <p:spPr>
          <a:xfrm>
            <a:off x="1184275" y="1250950"/>
            <a:ext cx="4502150" cy="3376613"/>
          </a:xfrm>
          <a:prstGeom prst="rect">
            <a:avLst/>
          </a:prstGeom>
          <a:noFill/>
          <a:ln w="12700">
            <a:solidFill>
              <a:prstClr val="black"/>
            </a:solidFill>
          </a:ln>
        </p:spPr>
        <p:txBody>
          <a:bodyPr vert="horz" lIns="96433" tIns="48216" rIns="96433" bIns="48216" rtlCol="0" anchor="ctr"/>
          <a:lstStyle/>
          <a:p>
            <a:endParaRPr lang="en-GB"/>
          </a:p>
        </p:txBody>
      </p:sp>
      <p:sp>
        <p:nvSpPr>
          <p:cNvPr id="5" name="Notes Placeholder 4"/>
          <p:cNvSpPr>
            <a:spLocks noGrp="1"/>
          </p:cNvSpPr>
          <p:nvPr>
            <p:ph type="body" sz="quarter" idx="3"/>
          </p:nvPr>
        </p:nvSpPr>
        <p:spPr>
          <a:xfrm>
            <a:off x="687070" y="4815394"/>
            <a:ext cx="5496560" cy="3939868"/>
          </a:xfrm>
          <a:prstGeom prst="rect">
            <a:avLst/>
          </a:prstGeom>
        </p:spPr>
        <p:txBody>
          <a:bodyPr vert="horz" lIns="96433" tIns="48216" rIns="96433" bIns="482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3976"/>
            <a:ext cx="2977303" cy="502037"/>
          </a:xfrm>
          <a:prstGeom prst="rect">
            <a:avLst/>
          </a:prstGeom>
        </p:spPr>
        <p:txBody>
          <a:bodyPr vert="horz" lIns="96433" tIns="48216" rIns="96433" bIns="48216" rtlCol="0" anchor="b"/>
          <a:lstStyle>
            <a:lvl1pPr algn="l">
              <a:defRPr sz="1300"/>
            </a:lvl1pPr>
          </a:lstStyle>
          <a:p>
            <a:endParaRPr lang="en-GB"/>
          </a:p>
        </p:txBody>
      </p:sp>
      <p:sp>
        <p:nvSpPr>
          <p:cNvPr id="7" name="Slide Number Placeholder 6"/>
          <p:cNvSpPr>
            <a:spLocks noGrp="1"/>
          </p:cNvSpPr>
          <p:nvPr>
            <p:ph type="sldNum" sz="quarter" idx="5"/>
          </p:nvPr>
        </p:nvSpPr>
        <p:spPr>
          <a:xfrm>
            <a:off x="3891807" y="9503976"/>
            <a:ext cx="2977303" cy="502037"/>
          </a:xfrm>
          <a:prstGeom prst="rect">
            <a:avLst/>
          </a:prstGeom>
        </p:spPr>
        <p:txBody>
          <a:bodyPr vert="horz" lIns="96433" tIns="48216" rIns="96433" bIns="48216" rtlCol="0" anchor="b"/>
          <a:lstStyle>
            <a:lvl1pPr algn="r">
              <a:defRPr sz="1300"/>
            </a:lvl1pPr>
          </a:lstStyle>
          <a:p>
            <a:fld id="{9B82786E-A694-43B2-9447-D89076BE009A}" type="slidenum">
              <a:rPr lang="en-GB" smtClean="0"/>
              <a:t>‹#›</a:t>
            </a:fld>
            <a:endParaRPr lang="en-GB"/>
          </a:p>
        </p:txBody>
      </p:sp>
    </p:spTree>
    <p:extLst>
      <p:ext uri="{BB962C8B-B14F-4D97-AF65-F5344CB8AC3E}">
        <p14:creationId xmlns:p14="http://schemas.microsoft.com/office/powerpoint/2010/main" val="8223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326">
              <a:defRPr/>
            </a:pPr>
            <a:r>
              <a:rPr lang="en-GB" dirty="0"/>
              <a:t>Explain to children that they should tick each box when they see each item on their walk:</a:t>
            </a:r>
          </a:p>
          <a:p>
            <a:pPr marL="180811" indent="-180811" defTabSz="964326">
              <a:buFont typeface="Arial" panose="020B0604020202020204" pitchFamily="34" charset="0"/>
              <a:buChar char="•"/>
              <a:defRPr/>
            </a:pPr>
            <a:r>
              <a:rPr lang="en-GB" b="1" dirty="0"/>
              <a:t>Zebra crossing</a:t>
            </a:r>
          </a:p>
          <a:p>
            <a:pPr marL="180811" indent="-180811" defTabSz="964326">
              <a:buFont typeface="Arial" panose="020B0604020202020204" pitchFamily="34" charset="0"/>
              <a:buChar char="•"/>
              <a:defRPr/>
            </a:pPr>
            <a:r>
              <a:rPr lang="en-GB" b="1" dirty="0"/>
              <a:t>Traffic light</a:t>
            </a:r>
          </a:p>
          <a:p>
            <a:pPr marL="180811" indent="-180811" defTabSz="964326">
              <a:buFont typeface="Arial" panose="020B0604020202020204" pitchFamily="34" charset="0"/>
              <a:buChar char="•"/>
              <a:defRPr/>
            </a:pPr>
            <a:r>
              <a:rPr lang="en-GB" b="1" dirty="0"/>
              <a:t>Yellow or white zig zag road markings </a:t>
            </a:r>
            <a:r>
              <a:rPr lang="en-GB" dirty="0"/>
              <a:t>– Cars or other vehicles are not allowed to park anywhere on these lines, to let young people nearby to see clearly left and right when crossing the road. These lines are often placed on roads around schools.</a:t>
            </a:r>
          </a:p>
          <a:p>
            <a:pPr marL="180811" indent="-180811" defTabSz="964326">
              <a:buFont typeface="Arial" panose="020B0604020202020204" pitchFamily="34" charset="0"/>
              <a:buChar char="•"/>
              <a:defRPr/>
            </a:pPr>
            <a:r>
              <a:rPr lang="en-GB" b="1" dirty="0"/>
              <a:t>20 mph sign</a:t>
            </a:r>
            <a:r>
              <a:rPr lang="en-GB" dirty="0"/>
              <a:t> – These signs tell drivers to reduce their speed to less than 20 mph because there is likely to be young people on the pavements and crossing roads where this sign is shown. The lower speed helps drivers and pedestrians to be more aware of each other.</a:t>
            </a:r>
          </a:p>
          <a:p>
            <a:pPr marL="180811" indent="-180811" defTabSz="964326">
              <a:buFont typeface="Arial" panose="020B0604020202020204" pitchFamily="34" charset="0"/>
              <a:buChar char="•"/>
              <a:defRPr/>
            </a:pPr>
            <a:r>
              <a:rPr lang="en-GB" b="1" dirty="0"/>
              <a:t>Children crossing sign </a:t>
            </a:r>
            <a:r>
              <a:rPr lang="en-GB" dirty="0"/>
              <a:t>- This sign indicates to drivers that they should watch for children crossing the road in this area.</a:t>
            </a:r>
          </a:p>
          <a:p>
            <a:endParaRPr lang="en-GB" dirty="0"/>
          </a:p>
        </p:txBody>
      </p:sp>
      <p:sp>
        <p:nvSpPr>
          <p:cNvPr id="4" name="Slide Number Placeholder 3"/>
          <p:cNvSpPr>
            <a:spLocks noGrp="1"/>
          </p:cNvSpPr>
          <p:nvPr>
            <p:ph type="sldNum" sz="quarter" idx="10"/>
          </p:nvPr>
        </p:nvSpPr>
        <p:spPr/>
        <p:txBody>
          <a:bodyPr/>
          <a:lstStyle/>
          <a:p>
            <a:fld id="{9B82786E-A694-43B2-9447-D89076BE009A}" type="slidenum">
              <a:rPr lang="en-GB" smtClean="0"/>
              <a:t>1</a:t>
            </a:fld>
            <a:endParaRPr lang="en-GB"/>
          </a:p>
        </p:txBody>
      </p:sp>
    </p:spTree>
    <p:extLst>
      <p:ext uri="{BB962C8B-B14F-4D97-AF65-F5344CB8AC3E}">
        <p14:creationId xmlns:p14="http://schemas.microsoft.com/office/powerpoint/2010/main" val="257108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8/27/2023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a:cxnSpLocks/>
          </p:cNvCxnSpPr>
          <p:nvPr/>
        </p:nvCxnSpPr>
        <p:spPr>
          <a:xfrm>
            <a:off x="1960622" y="1330278"/>
            <a:ext cx="5328820"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pic>
        <p:nvPicPr>
          <p:cNvPr id="15" name="Picture 14" descr="Image shows a road sign. It is a triangular sign wtih a red border, and two children in the middle">
            <a:extLst>
              <a:ext uri="{FF2B5EF4-FFF2-40B4-BE49-F238E27FC236}">
                <a16:creationId xmlns:a16="http://schemas.microsoft.com/office/drawing/2014/main" id="{6352B467-5DE9-4C80-BAB9-CCC250711696}"/>
              </a:ext>
            </a:extLst>
          </p:cNvPr>
          <p:cNvPicPr>
            <a:picLocks noChangeAspect="1"/>
          </p:cNvPicPr>
          <p:nvPr/>
        </p:nvPicPr>
        <p:blipFill>
          <a:blip r:embed="rId5"/>
          <a:stretch>
            <a:fillRect/>
          </a:stretch>
        </p:blipFill>
        <p:spPr>
          <a:xfrm>
            <a:off x="6974343" y="1761397"/>
            <a:ext cx="1767914" cy="1332175"/>
          </a:xfrm>
          <a:prstGeom prst="rect">
            <a:avLst/>
          </a:prstGeom>
        </p:spPr>
      </p:pic>
      <p:pic>
        <p:nvPicPr>
          <p:cNvPr id="17" name="Picture 16" descr="Image shows a road sign. A red circle with a white middle, plus the numbers 20 in the middle. The sign is attached to a metal pole">
            <a:extLst>
              <a:ext uri="{FF2B5EF4-FFF2-40B4-BE49-F238E27FC236}">
                <a16:creationId xmlns:a16="http://schemas.microsoft.com/office/drawing/2014/main" id="{FC1DF648-B108-40F9-B5BB-A6DC46F92B41}"/>
              </a:ext>
            </a:extLst>
          </p:cNvPr>
          <p:cNvPicPr>
            <a:picLocks noChangeAspect="1"/>
          </p:cNvPicPr>
          <p:nvPr/>
        </p:nvPicPr>
        <p:blipFill>
          <a:blip r:embed="rId6"/>
          <a:stretch>
            <a:fillRect/>
          </a:stretch>
        </p:blipFill>
        <p:spPr>
          <a:xfrm>
            <a:off x="422212" y="4275889"/>
            <a:ext cx="1718278" cy="2582111"/>
          </a:xfrm>
          <a:prstGeom prst="rect">
            <a:avLst/>
          </a:prstGeom>
        </p:spPr>
      </p:pic>
      <p:pic>
        <p:nvPicPr>
          <p:cNvPr id="19" name="Picture 18" descr="Image shows a road in a residential area. There are no cars on the road and there a yellow zig zag markings towards the edge of the road.">
            <a:extLst>
              <a:ext uri="{FF2B5EF4-FFF2-40B4-BE49-F238E27FC236}">
                <a16:creationId xmlns:a16="http://schemas.microsoft.com/office/drawing/2014/main" id="{5295EC4B-9FF6-4D7F-9696-E86A3FF189C2}"/>
              </a:ext>
            </a:extLst>
          </p:cNvPr>
          <p:cNvPicPr>
            <a:picLocks noChangeAspect="1"/>
          </p:cNvPicPr>
          <p:nvPr/>
        </p:nvPicPr>
        <p:blipFill>
          <a:blip r:embed="rId7"/>
          <a:stretch>
            <a:fillRect/>
          </a:stretch>
        </p:blipFill>
        <p:spPr>
          <a:xfrm>
            <a:off x="5364402" y="3601763"/>
            <a:ext cx="3219881" cy="2435035"/>
          </a:xfrm>
          <a:prstGeom prst="rect">
            <a:avLst/>
          </a:prstGeom>
        </p:spPr>
      </p:pic>
      <p:sp>
        <p:nvSpPr>
          <p:cNvPr id="20" name="Rectangle 19">
            <a:extLst>
              <a:ext uri="{FF2B5EF4-FFF2-40B4-BE49-F238E27FC236}">
                <a16:creationId xmlns:a16="http://schemas.microsoft.com/office/drawing/2014/main" id="{714B68AF-E86D-4AC8-8F81-681B82D5BD55}"/>
              </a:ext>
            </a:extLst>
          </p:cNvPr>
          <p:cNvSpPr/>
          <p:nvPr/>
        </p:nvSpPr>
        <p:spPr>
          <a:xfrm>
            <a:off x="1567675" y="6388840"/>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5FD9E8-A39C-419F-9BDC-2C9E6346903C}"/>
              </a:ext>
            </a:extLst>
          </p:cNvPr>
          <p:cNvSpPr/>
          <p:nvPr/>
        </p:nvSpPr>
        <p:spPr>
          <a:xfrm>
            <a:off x="8346498"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802E26-33C8-49B9-86A5-CF4C4EF2C7CC}"/>
              </a:ext>
            </a:extLst>
          </p:cNvPr>
          <p:cNvSpPr/>
          <p:nvPr/>
        </p:nvSpPr>
        <p:spPr>
          <a:xfrm>
            <a:off x="5364402" y="615189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304AF5-8645-4462-829E-47FDAB5F2711}"/>
              </a:ext>
            </a:extLst>
          </p:cNvPr>
          <p:cNvSpPr/>
          <p:nvPr/>
        </p:nvSpPr>
        <p:spPr>
          <a:xfrm>
            <a:off x="5048075" y="2309012"/>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Picture 26" descr="The image shows a traffic light with the green circle lit up">
            <a:extLst>
              <a:ext uri="{FF2B5EF4-FFF2-40B4-BE49-F238E27FC236}">
                <a16:creationId xmlns:a16="http://schemas.microsoft.com/office/drawing/2014/main" id="{B7D0277D-F03B-409D-B1CA-121FAD0636EC}"/>
              </a:ext>
            </a:extLst>
          </p:cNvPr>
          <p:cNvPicPr>
            <a:picLocks noChangeAspect="1"/>
          </p:cNvPicPr>
          <p:nvPr/>
        </p:nvPicPr>
        <p:blipFill rotWithShape="1">
          <a:blip r:embed="rId8"/>
          <a:srcRect l="32247" t="15092" r="29011"/>
          <a:stretch/>
        </p:blipFill>
        <p:spPr>
          <a:xfrm>
            <a:off x="2718258" y="4464012"/>
            <a:ext cx="1377222" cy="2263780"/>
          </a:xfrm>
          <a:prstGeom prst="rect">
            <a:avLst/>
          </a:prstGeom>
        </p:spPr>
      </p:pic>
      <p:sp>
        <p:nvSpPr>
          <p:cNvPr id="28" name="Rectangle 27">
            <a:extLst>
              <a:ext uri="{FF2B5EF4-FFF2-40B4-BE49-F238E27FC236}">
                <a16:creationId xmlns:a16="http://schemas.microsoft.com/office/drawing/2014/main" id="{705BE955-B337-428E-BD73-6B8703F72B59}"/>
              </a:ext>
            </a:extLst>
          </p:cNvPr>
          <p:cNvSpPr/>
          <p:nvPr/>
        </p:nvSpPr>
        <p:spPr>
          <a:xfrm>
            <a:off x="4160358" y="6441341"/>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Image shows a Zebra crossing. There are no cars or pedestrians on the road">
            <a:extLst>
              <a:ext uri="{FF2B5EF4-FFF2-40B4-BE49-F238E27FC236}">
                <a16:creationId xmlns:a16="http://schemas.microsoft.com/office/drawing/2014/main" id="{6B215AFC-C97C-443C-A97E-12A14F67EC53}"/>
              </a:ext>
            </a:extLst>
          </p:cNvPr>
          <p:cNvPicPr>
            <a:picLocks noChangeAspect="1"/>
          </p:cNvPicPr>
          <p:nvPr/>
        </p:nvPicPr>
        <p:blipFill rotWithShape="1">
          <a:blip r:embed="rId9"/>
          <a:srcRect l="5026" t="9485" b="23223"/>
          <a:stretch/>
        </p:blipFill>
        <p:spPr>
          <a:xfrm>
            <a:off x="594917" y="1593818"/>
            <a:ext cx="4360234" cy="2712863"/>
          </a:xfrm>
          <a:prstGeom prst="rect">
            <a:avLst/>
          </a:prstGeom>
        </p:spPr>
      </p:pic>
    </p:spTree>
    <p:extLst>
      <p:ext uri="{BB962C8B-B14F-4D97-AF65-F5344CB8AC3E}">
        <p14:creationId xmlns:p14="http://schemas.microsoft.com/office/powerpoint/2010/main" val="3473533030"/>
      </p:ext>
    </p:extLst>
  </p:cSld>
  <p:clrMapOvr>
    <a:masterClrMapping/>
  </p:clrMapOvr>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148</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Road safety checklist</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CThompson</cp:lastModifiedBy>
  <cp:revision>39</cp:revision>
  <cp:lastPrinted>2023-01-05T13:58:45Z</cp:lastPrinted>
  <dcterms:created xsi:type="dcterms:W3CDTF">2017-10-12T10:40:14Z</dcterms:created>
  <dcterms:modified xsi:type="dcterms:W3CDTF">2023-08-27T17:29:47Z</dcterms:modified>
</cp:coreProperties>
</file>